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54B59-F8BB-47FB-8034-CE16568DFA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DF25-7E91-4524-AC34-FE791B99F3B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知識經濟時代的生產要素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628650" y="57023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64" name="Freeform 4"/>
          <p:cNvSpPr>
            <a:spLocks/>
          </p:cNvSpPr>
          <p:nvPr/>
        </p:nvSpPr>
        <p:spPr bwMode="auto">
          <a:xfrm>
            <a:off x="1695450" y="320675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solidFill>
            <a:srgbClr val="00FF00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5" name="Freeform 5"/>
          <p:cNvSpPr>
            <a:spLocks/>
          </p:cNvSpPr>
          <p:nvPr/>
        </p:nvSpPr>
        <p:spPr bwMode="auto">
          <a:xfrm>
            <a:off x="2095500" y="1816100"/>
            <a:ext cx="3354388" cy="3225800"/>
          </a:xfrm>
          <a:custGeom>
            <a:avLst/>
            <a:gdLst>
              <a:gd name="T0" fmla="*/ 0 w 2113"/>
              <a:gd name="T1" fmla="*/ 2147483647 h 2032"/>
              <a:gd name="T2" fmla="*/ 2147483647 w 2113"/>
              <a:gd name="T3" fmla="*/ 2147483647 h 2032"/>
              <a:gd name="T4" fmla="*/ 2147483647 w 2113"/>
              <a:gd name="T5" fmla="*/ 0 h 2032"/>
              <a:gd name="T6" fmla="*/ 2147483647 w 2113"/>
              <a:gd name="T7" fmla="*/ 2147483647 h 2032"/>
              <a:gd name="T8" fmla="*/ 2147483647 w 2113"/>
              <a:gd name="T9" fmla="*/ 2147483647 h 2032"/>
              <a:gd name="T10" fmla="*/ 0 w 2113"/>
              <a:gd name="T11" fmla="*/ 2147483647 h 2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13"/>
              <a:gd name="T19" fmla="*/ 0 h 2032"/>
              <a:gd name="T20" fmla="*/ 2113 w 2113"/>
              <a:gd name="T21" fmla="*/ 2032 h 2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13" h="2032">
                <a:moveTo>
                  <a:pt x="0" y="1302"/>
                </a:moveTo>
                <a:lnTo>
                  <a:pt x="144" y="1156"/>
                </a:lnTo>
                <a:lnTo>
                  <a:pt x="1488" y="0"/>
                </a:lnTo>
                <a:lnTo>
                  <a:pt x="2112" y="1302"/>
                </a:lnTo>
                <a:lnTo>
                  <a:pt x="1488" y="2031"/>
                </a:lnTo>
                <a:lnTo>
                  <a:pt x="0" y="1302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6" name="Freeform 6"/>
          <p:cNvSpPr>
            <a:spLocks/>
          </p:cNvSpPr>
          <p:nvPr/>
        </p:nvSpPr>
        <p:spPr bwMode="auto">
          <a:xfrm>
            <a:off x="2971800" y="2349500"/>
            <a:ext cx="5068888" cy="2181225"/>
          </a:xfrm>
          <a:custGeom>
            <a:avLst/>
            <a:gdLst>
              <a:gd name="T0" fmla="*/ 0 w 3193"/>
              <a:gd name="T1" fmla="*/ 2147483647 h 1374"/>
              <a:gd name="T2" fmla="*/ 2147483647 w 3193"/>
              <a:gd name="T3" fmla="*/ 0 h 1374"/>
              <a:gd name="T4" fmla="*/ 2147483647 w 3193"/>
              <a:gd name="T5" fmla="*/ 2147483647 h 1374"/>
              <a:gd name="T6" fmla="*/ 2147483647 w 3193"/>
              <a:gd name="T7" fmla="*/ 2147483647 h 1374"/>
              <a:gd name="T8" fmla="*/ 0 w 3193"/>
              <a:gd name="T9" fmla="*/ 2147483647 h 13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93"/>
              <a:gd name="T16" fmla="*/ 0 h 1374"/>
              <a:gd name="T17" fmla="*/ 3193 w 3193"/>
              <a:gd name="T18" fmla="*/ 1374 h 13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93" h="1374">
                <a:moveTo>
                  <a:pt x="0" y="975"/>
                </a:moveTo>
                <a:lnTo>
                  <a:pt x="946" y="0"/>
                </a:lnTo>
                <a:lnTo>
                  <a:pt x="3192" y="975"/>
                </a:lnTo>
                <a:lnTo>
                  <a:pt x="946" y="1373"/>
                </a:lnTo>
                <a:lnTo>
                  <a:pt x="0" y="975"/>
                </a:lnTo>
              </a:path>
            </a:pathLst>
          </a:custGeom>
          <a:solidFill>
            <a:srgbClr val="FF3399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7" name="Rectangle 7"/>
          <p:cNvSpPr>
            <a:spLocks noChangeArrowheads="1"/>
          </p:cNvSpPr>
          <p:nvPr/>
        </p:nvSpPr>
        <p:spPr bwMode="auto">
          <a:xfrm>
            <a:off x="3357563" y="1538288"/>
            <a:ext cx="9842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Capital</a:t>
            </a:r>
          </a:p>
        </p:txBody>
      </p:sp>
      <p:sp>
        <p:nvSpPr>
          <p:cNvPr id="1474568" name="Rectangle 8"/>
          <p:cNvSpPr>
            <a:spLocks noChangeArrowheads="1"/>
          </p:cNvSpPr>
          <p:nvPr/>
        </p:nvSpPr>
        <p:spPr bwMode="auto">
          <a:xfrm>
            <a:off x="4591050" y="5727700"/>
            <a:ext cx="7604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Land</a:t>
            </a:r>
          </a:p>
        </p:txBody>
      </p:sp>
      <p:sp>
        <p:nvSpPr>
          <p:cNvPr id="1474569" name="Rectangle 9"/>
          <p:cNvSpPr>
            <a:spLocks noChangeArrowheads="1"/>
          </p:cNvSpPr>
          <p:nvPr/>
        </p:nvSpPr>
        <p:spPr bwMode="auto">
          <a:xfrm>
            <a:off x="471488" y="3532188"/>
            <a:ext cx="858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Labor</a:t>
            </a:r>
          </a:p>
        </p:txBody>
      </p:sp>
      <p:sp>
        <p:nvSpPr>
          <p:cNvPr id="1474570" name="Rectangle 10"/>
          <p:cNvSpPr>
            <a:spLocks noChangeArrowheads="1"/>
          </p:cNvSpPr>
          <p:nvPr/>
        </p:nvSpPr>
        <p:spPr bwMode="auto">
          <a:xfrm>
            <a:off x="7502525" y="3989388"/>
            <a:ext cx="1066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Intellect</a:t>
            </a:r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552450" y="3892550"/>
            <a:ext cx="7943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9" name="Line 12"/>
          <p:cNvSpPr>
            <a:spLocks noChangeShapeType="1"/>
          </p:cNvSpPr>
          <p:nvPr/>
        </p:nvSpPr>
        <p:spPr bwMode="auto">
          <a:xfrm>
            <a:off x="4438650" y="1622425"/>
            <a:ext cx="0" cy="4518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73" name="Rectangle 13"/>
          <p:cNvSpPr>
            <a:spLocks noChangeArrowheads="1"/>
          </p:cNvSpPr>
          <p:nvPr/>
        </p:nvSpPr>
        <p:spPr bwMode="auto">
          <a:xfrm>
            <a:off x="4641850" y="3355975"/>
            <a:ext cx="18796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Knowledge</a:t>
            </a:r>
          </a:p>
        </p:txBody>
      </p:sp>
      <p:sp>
        <p:nvSpPr>
          <p:cNvPr id="1474574" name="Rectangle 14"/>
          <p:cNvSpPr>
            <a:spLocks noChangeArrowheads="1"/>
          </p:cNvSpPr>
          <p:nvPr/>
        </p:nvSpPr>
        <p:spPr bwMode="auto">
          <a:xfrm rot="19020000">
            <a:off x="2786063" y="2790825"/>
            <a:ext cx="1292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Industrial</a:t>
            </a:r>
          </a:p>
        </p:txBody>
      </p:sp>
      <p:sp>
        <p:nvSpPr>
          <p:cNvPr id="50192" name="Freeform 15"/>
          <p:cNvSpPr>
            <a:spLocks/>
          </p:cNvSpPr>
          <p:nvPr/>
        </p:nvSpPr>
        <p:spPr bwMode="auto">
          <a:xfrm>
            <a:off x="1695450" y="31877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193" name="Freeform 16"/>
          <p:cNvSpPr>
            <a:spLocks/>
          </p:cNvSpPr>
          <p:nvPr/>
        </p:nvSpPr>
        <p:spPr bwMode="auto">
          <a:xfrm>
            <a:off x="2036763" y="1798638"/>
            <a:ext cx="3489325" cy="3317875"/>
          </a:xfrm>
          <a:custGeom>
            <a:avLst/>
            <a:gdLst>
              <a:gd name="T0" fmla="*/ 0 w 2198"/>
              <a:gd name="T1" fmla="*/ 2147483647 h 2090"/>
              <a:gd name="T2" fmla="*/ 2147483647 w 2198"/>
              <a:gd name="T3" fmla="*/ 2147483647 h 2090"/>
              <a:gd name="T4" fmla="*/ 2147483647 w 2198"/>
              <a:gd name="T5" fmla="*/ 0 h 2090"/>
              <a:gd name="T6" fmla="*/ 2147483647 w 2198"/>
              <a:gd name="T7" fmla="*/ 2147483647 h 2090"/>
              <a:gd name="T8" fmla="*/ 2147483647 w 2198"/>
              <a:gd name="T9" fmla="*/ 2147483647 h 2090"/>
              <a:gd name="T10" fmla="*/ 0 w 2198"/>
              <a:gd name="T11" fmla="*/ 2147483647 h 20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8"/>
              <a:gd name="T19" fmla="*/ 0 h 2090"/>
              <a:gd name="T20" fmla="*/ 2198 w 2198"/>
              <a:gd name="T21" fmla="*/ 2090 h 20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8" h="2090">
                <a:moveTo>
                  <a:pt x="0" y="1339"/>
                </a:moveTo>
                <a:lnTo>
                  <a:pt x="150" y="1189"/>
                </a:lnTo>
                <a:lnTo>
                  <a:pt x="1548" y="0"/>
                </a:lnTo>
                <a:lnTo>
                  <a:pt x="2197" y="1339"/>
                </a:lnTo>
                <a:lnTo>
                  <a:pt x="1548" y="2089"/>
                </a:lnTo>
                <a:lnTo>
                  <a:pt x="0" y="1339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77" name="Rectangle 17"/>
          <p:cNvSpPr>
            <a:spLocks noChangeArrowheads="1"/>
          </p:cNvSpPr>
          <p:nvPr/>
        </p:nvSpPr>
        <p:spPr bwMode="auto">
          <a:xfrm rot="1800000">
            <a:off x="2778125" y="4611688"/>
            <a:ext cx="14001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Agricultural</a:t>
            </a:r>
            <a:endParaRPr kumimoji="0" lang="en-GB" altLang="zh-TW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PGothic" pitchFamily="34" charset="-128"/>
            </a:endParaRPr>
          </a:p>
        </p:txBody>
      </p:sp>
      <p:sp>
        <p:nvSpPr>
          <p:cNvPr id="50195" name="Freeform 18"/>
          <p:cNvSpPr>
            <a:spLocks/>
          </p:cNvSpPr>
          <p:nvPr/>
        </p:nvSpPr>
        <p:spPr bwMode="auto">
          <a:xfrm>
            <a:off x="1847850" y="33401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64" grpId="0" animBg="1"/>
      <p:bldP spid="1474565" grpId="0" animBg="1"/>
      <p:bldP spid="1474566" grpId="0" animBg="1"/>
      <p:bldP spid="1474573" grpId="0" autoUpdateAnimBg="0"/>
      <p:bldP spid="1474574" grpId="0" autoUpdateAnimBg="0"/>
      <p:bldP spid="14745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36829-240E-47A7-BE9E-416BFEFECFF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475586" name="Picture 2" descr="AEHK_PHOTO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196975"/>
            <a:ext cx="5832475" cy="5237163"/>
          </a:xfrm>
          <a:noFill/>
        </p:spPr>
      </p:pic>
      <p:sp>
        <p:nvSpPr>
          <p:cNvPr id="1475587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何謂知識經濟？</a:t>
            </a:r>
          </a:p>
        </p:txBody>
      </p:sp>
      <p:pic>
        <p:nvPicPr>
          <p:cNvPr id="147558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16013" y="981075"/>
            <a:ext cx="7053262" cy="5291138"/>
          </a:xfrm>
          <a:noFill/>
        </p:spPr>
      </p:pic>
      <p:pic>
        <p:nvPicPr>
          <p:cNvPr id="147558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116013" y="981075"/>
            <a:ext cx="7056437" cy="5292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47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4AD4B-A720-4636-8577-CCB68B53A95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5599113" y="5646738"/>
            <a:ext cx="9525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429"/>
          <p:cNvGrpSpPr>
            <a:grpSpLocks/>
          </p:cNvGrpSpPr>
          <p:nvPr/>
        </p:nvGrpSpPr>
        <p:grpSpPr bwMode="auto">
          <a:xfrm>
            <a:off x="522288" y="1179513"/>
            <a:ext cx="8145462" cy="5221287"/>
            <a:chOff x="329" y="743"/>
            <a:chExt cx="5131" cy="3289"/>
          </a:xfrm>
        </p:grpSpPr>
        <p:sp>
          <p:nvSpPr>
            <p:cNvPr id="52231" name="Rectangle 425"/>
            <p:cNvSpPr>
              <a:spLocks noChangeArrowheads="1"/>
            </p:cNvSpPr>
            <p:nvPr/>
          </p:nvSpPr>
          <p:spPr bwMode="auto">
            <a:xfrm>
              <a:off x="329" y="743"/>
              <a:ext cx="5131" cy="32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42" y="816"/>
              <a:ext cx="4910" cy="3131"/>
              <a:chOff x="442" y="901"/>
              <a:chExt cx="4910" cy="3131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42" y="901"/>
                <a:ext cx="4910" cy="1662"/>
                <a:chOff x="442" y="672"/>
                <a:chExt cx="4910" cy="1662"/>
              </a:xfrm>
            </p:grpSpPr>
            <p:sp>
              <p:nvSpPr>
                <p:cNvPr id="52453" name="Rectangle 5"/>
                <p:cNvSpPr>
                  <a:spLocks noChangeArrowheads="1"/>
                </p:cNvSpPr>
                <p:nvPr/>
              </p:nvSpPr>
              <p:spPr bwMode="auto">
                <a:xfrm>
                  <a:off x="759" y="70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特質比較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54" name="Rectangle 6"/>
                <p:cNvSpPr>
                  <a:spLocks noChangeArrowheads="1"/>
                </p:cNvSpPr>
                <p:nvPr/>
              </p:nvSpPr>
              <p:spPr bwMode="auto">
                <a:xfrm>
                  <a:off x="2142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工業經濟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5" name="Rectangle 7"/>
                <p:cNvSpPr>
                  <a:spLocks noChangeArrowheads="1"/>
                </p:cNvSpPr>
                <p:nvPr/>
              </p:nvSpPr>
              <p:spPr bwMode="auto">
                <a:xfrm>
                  <a:off x="3958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知識經濟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6" name="Rectangle 8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7" name="Line 9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8" name="Rectangle 10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9" name="Line 11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0" name="Line 12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1" name="Rectangle 13"/>
                <p:cNvSpPr>
                  <a:spLocks noChangeArrowheads="1"/>
                </p:cNvSpPr>
                <p:nvPr/>
              </p:nvSpPr>
              <p:spPr bwMode="auto">
                <a:xfrm>
                  <a:off x="453" y="672"/>
                  <a:ext cx="1258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2" name="Line 14"/>
                <p:cNvSpPr>
                  <a:spLocks noChangeShapeType="1"/>
                </p:cNvSpPr>
                <p:nvPr/>
              </p:nvSpPr>
              <p:spPr bwMode="auto">
                <a:xfrm>
                  <a:off x="453" y="6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4" name="Line 16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711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6" name="Line 18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7" name="Line 19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3" y="672"/>
                  <a:ext cx="1804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9" name="Line 21"/>
                <p:cNvSpPr>
                  <a:spLocks noChangeShapeType="1"/>
                </p:cNvSpPr>
                <p:nvPr/>
              </p:nvSpPr>
              <p:spPr bwMode="auto">
                <a:xfrm>
                  <a:off x="1723" y="67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1" name="Line 23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2" name="Rectangle 24"/>
                <p:cNvSpPr>
                  <a:spLocks noChangeArrowheads="1"/>
                </p:cNvSpPr>
                <p:nvPr/>
              </p:nvSpPr>
              <p:spPr bwMode="auto">
                <a:xfrm>
                  <a:off x="3527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3" name="Line 25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4" name="Line 26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5" name="Rectangle 27"/>
                <p:cNvSpPr>
                  <a:spLocks noChangeArrowheads="1"/>
                </p:cNvSpPr>
                <p:nvPr/>
              </p:nvSpPr>
              <p:spPr bwMode="auto">
                <a:xfrm>
                  <a:off x="3539" y="672"/>
                  <a:ext cx="180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6" name="Line 28"/>
                <p:cNvSpPr>
                  <a:spLocks noChangeShapeType="1"/>
                </p:cNvSpPr>
                <p:nvPr/>
              </p:nvSpPr>
              <p:spPr bwMode="auto">
                <a:xfrm>
                  <a:off x="3539" y="67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7" name="Rectangle 29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8" name="Line 30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9" name="Rectangle 31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0" name="Line 32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1" name="Line 33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2" name="Rectangle 34"/>
                <p:cNvSpPr>
                  <a:spLocks noChangeArrowheads="1"/>
                </p:cNvSpPr>
                <p:nvPr/>
              </p:nvSpPr>
              <p:spPr bwMode="auto">
                <a:xfrm>
                  <a:off x="442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3" name="Line 35"/>
                <p:cNvSpPr>
                  <a:spLocks noChangeShapeType="1"/>
                </p:cNvSpPr>
                <p:nvPr/>
              </p:nvSpPr>
              <p:spPr bwMode="auto">
                <a:xfrm>
                  <a:off x="442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4" name="Rectangle 36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5" name="Line 37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6" name="Rectangle 38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7" name="Line 39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8" name="Rectangle 40"/>
                <p:cNvSpPr>
                  <a:spLocks noChangeArrowheads="1"/>
                </p:cNvSpPr>
                <p:nvPr/>
              </p:nvSpPr>
              <p:spPr bwMode="auto">
                <a:xfrm>
                  <a:off x="5341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9" name="Line 41"/>
                <p:cNvSpPr>
                  <a:spLocks noChangeShapeType="1"/>
                </p:cNvSpPr>
                <p:nvPr/>
              </p:nvSpPr>
              <p:spPr bwMode="auto">
                <a:xfrm>
                  <a:off x="534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0" name="Rectangle 42"/>
                <p:cNvSpPr>
                  <a:spLocks noChangeArrowheads="1"/>
                </p:cNvSpPr>
                <p:nvPr/>
              </p:nvSpPr>
              <p:spPr bwMode="auto">
                <a:xfrm>
                  <a:off x="759" y="94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推動力量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979" y="948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蒸汽機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2" name="Rectangle 44"/>
                <p:cNvSpPr>
                  <a:spLocks noChangeArrowheads="1"/>
                </p:cNvSpPr>
                <p:nvPr/>
              </p:nvSpPr>
              <p:spPr bwMode="auto">
                <a:xfrm>
                  <a:off x="2461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、電器革命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3" name="Rectangle 45"/>
                <p:cNvSpPr>
                  <a:spLocks noChangeArrowheads="1"/>
                </p:cNvSpPr>
                <p:nvPr/>
              </p:nvSpPr>
              <p:spPr bwMode="auto">
                <a:xfrm>
                  <a:off x="3876" y="948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電子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4" name="Rectangle 46"/>
                <p:cNvSpPr>
                  <a:spLocks noChangeArrowheads="1"/>
                </p:cNvSpPr>
                <p:nvPr/>
              </p:nvSpPr>
              <p:spPr bwMode="auto">
                <a:xfrm>
                  <a:off x="4197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、資訊革命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5" name="Rectangle 47"/>
                <p:cNvSpPr>
                  <a:spLocks noChangeArrowheads="1"/>
                </p:cNvSpPr>
                <p:nvPr/>
              </p:nvSpPr>
              <p:spPr bwMode="auto">
                <a:xfrm>
                  <a:off x="442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6" name="Line 48"/>
                <p:cNvSpPr>
                  <a:spLocks noChangeShapeType="1"/>
                </p:cNvSpPr>
                <p:nvPr/>
              </p:nvSpPr>
              <p:spPr bwMode="auto">
                <a:xfrm>
                  <a:off x="442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7" name="Rectangle 49"/>
                <p:cNvSpPr>
                  <a:spLocks noChangeArrowheads="1"/>
                </p:cNvSpPr>
                <p:nvPr/>
              </p:nvSpPr>
              <p:spPr bwMode="auto">
                <a:xfrm>
                  <a:off x="453" y="912"/>
                  <a:ext cx="1258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8" name="Line 50"/>
                <p:cNvSpPr>
                  <a:spLocks noChangeShapeType="1"/>
                </p:cNvSpPr>
                <p:nvPr/>
              </p:nvSpPr>
              <p:spPr bwMode="auto">
                <a:xfrm>
                  <a:off x="453" y="9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9" name="Rectangle 51"/>
                <p:cNvSpPr>
                  <a:spLocks noChangeArrowheads="1"/>
                </p:cNvSpPr>
                <p:nvPr/>
              </p:nvSpPr>
              <p:spPr bwMode="auto">
                <a:xfrm>
                  <a:off x="453" y="920"/>
                  <a:ext cx="1258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0" name="Line 52"/>
                <p:cNvSpPr>
                  <a:spLocks noChangeShapeType="1"/>
                </p:cNvSpPr>
                <p:nvPr/>
              </p:nvSpPr>
              <p:spPr bwMode="auto">
                <a:xfrm>
                  <a:off x="453" y="920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1" name="Rectangle 53"/>
                <p:cNvSpPr>
                  <a:spLocks noChangeArrowheads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2" name="Line 54"/>
                <p:cNvSpPr>
                  <a:spLocks noChangeShapeType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3" name="Rectangle 55"/>
                <p:cNvSpPr>
                  <a:spLocks noChangeArrowheads="1"/>
                </p:cNvSpPr>
                <p:nvPr/>
              </p:nvSpPr>
              <p:spPr bwMode="auto">
                <a:xfrm>
                  <a:off x="1711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4" name="Line 56"/>
                <p:cNvSpPr>
                  <a:spLocks noChangeShapeType="1"/>
                </p:cNvSpPr>
                <p:nvPr/>
              </p:nvSpPr>
              <p:spPr bwMode="auto">
                <a:xfrm>
                  <a:off x="1711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5" name="Rectangle 57"/>
                <p:cNvSpPr>
                  <a:spLocks noChangeArrowheads="1"/>
                </p:cNvSpPr>
                <p:nvPr/>
              </p:nvSpPr>
              <p:spPr bwMode="auto">
                <a:xfrm>
                  <a:off x="1711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6" name="Line 58"/>
                <p:cNvSpPr>
                  <a:spLocks noChangeShapeType="1"/>
                </p:cNvSpPr>
                <p:nvPr/>
              </p:nvSpPr>
              <p:spPr bwMode="auto">
                <a:xfrm>
                  <a:off x="1711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7" name="Rectangle 59"/>
                <p:cNvSpPr>
                  <a:spLocks noChangeArrowheads="1"/>
                </p:cNvSpPr>
                <p:nvPr/>
              </p:nvSpPr>
              <p:spPr bwMode="auto">
                <a:xfrm>
                  <a:off x="1723" y="912"/>
                  <a:ext cx="1804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8" name="Line 60"/>
                <p:cNvSpPr>
                  <a:spLocks noChangeShapeType="1"/>
                </p:cNvSpPr>
                <p:nvPr/>
              </p:nvSpPr>
              <p:spPr bwMode="auto">
                <a:xfrm>
                  <a:off x="1723" y="91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9" name="Rectangle 61"/>
                <p:cNvSpPr>
                  <a:spLocks noChangeArrowheads="1"/>
                </p:cNvSpPr>
                <p:nvPr/>
              </p:nvSpPr>
              <p:spPr bwMode="auto">
                <a:xfrm>
                  <a:off x="1723" y="920"/>
                  <a:ext cx="1804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0" name="Line 62"/>
                <p:cNvSpPr>
                  <a:spLocks noChangeShapeType="1"/>
                </p:cNvSpPr>
                <p:nvPr/>
              </p:nvSpPr>
              <p:spPr bwMode="auto">
                <a:xfrm>
                  <a:off x="1723" y="920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1" name="Rectangle 63"/>
                <p:cNvSpPr>
                  <a:spLocks noChangeArrowheads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2" name="Line 64"/>
                <p:cNvSpPr>
                  <a:spLocks noChangeShapeType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3" name="Rectangle 65"/>
                <p:cNvSpPr>
                  <a:spLocks noChangeArrowheads="1"/>
                </p:cNvSpPr>
                <p:nvPr/>
              </p:nvSpPr>
              <p:spPr bwMode="auto">
                <a:xfrm>
                  <a:off x="3527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4" name="Line 66"/>
                <p:cNvSpPr>
                  <a:spLocks noChangeShapeType="1"/>
                </p:cNvSpPr>
                <p:nvPr/>
              </p:nvSpPr>
              <p:spPr bwMode="auto">
                <a:xfrm>
                  <a:off x="3527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5" name="Rectangle 67"/>
                <p:cNvSpPr>
                  <a:spLocks noChangeArrowheads="1"/>
                </p:cNvSpPr>
                <p:nvPr/>
              </p:nvSpPr>
              <p:spPr bwMode="auto">
                <a:xfrm>
                  <a:off x="3527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6" name="Line 68"/>
                <p:cNvSpPr>
                  <a:spLocks noChangeShapeType="1"/>
                </p:cNvSpPr>
                <p:nvPr/>
              </p:nvSpPr>
              <p:spPr bwMode="auto">
                <a:xfrm>
                  <a:off x="3527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7" name="Rectangle 69"/>
                <p:cNvSpPr>
                  <a:spLocks noChangeArrowheads="1"/>
                </p:cNvSpPr>
                <p:nvPr/>
              </p:nvSpPr>
              <p:spPr bwMode="auto">
                <a:xfrm>
                  <a:off x="3539" y="912"/>
                  <a:ext cx="180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8" name="Line 70"/>
                <p:cNvSpPr>
                  <a:spLocks noChangeShapeType="1"/>
                </p:cNvSpPr>
                <p:nvPr/>
              </p:nvSpPr>
              <p:spPr bwMode="auto">
                <a:xfrm>
                  <a:off x="3539" y="91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9" name="Rectangle 71"/>
                <p:cNvSpPr>
                  <a:spLocks noChangeArrowheads="1"/>
                </p:cNvSpPr>
                <p:nvPr/>
              </p:nvSpPr>
              <p:spPr bwMode="auto">
                <a:xfrm>
                  <a:off x="3539" y="920"/>
                  <a:ext cx="180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0" name="Line 72"/>
                <p:cNvSpPr>
                  <a:spLocks noChangeShapeType="1"/>
                </p:cNvSpPr>
                <p:nvPr/>
              </p:nvSpPr>
              <p:spPr bwMode="auto">
                <a:xfrm>
                  <a:off x="3539" y="920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1" name="Rectangle 73"/>
                <p:cNvSpPr>
                  <a:spLocks noChangeArrowheads="1"/>
                </p:cNvSpPr>
                <p:nvPr/>
              </p:nvSpPr>
              <p:spPr bwMode="auto">
                <a:xfrm>
                  <a:off x="5341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2" name="Line 74"/>
                <p:cNvSpPr>
                  <a:spLocks noChangeShapeType="1"/>
                </p:cNvSpPr>
                <p:nvPr/>
              </p:nvSpPr>
              <p:spPr bwMode="auto">
                <a:xfrm>
                  <a:off x="5341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3" name="Rectangle 75"/>
                <p:cNvSpPr>
                  <a:spLocks noChangeArrowheads="1"/>
                </p:cNvSpPr>
                <p:nvPr/>
              </p:nvSpPr>
              <p:spPr bwMode="auto">
                <a:xfrm>
                  <a:off x="442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4" name="Line 76"/>
                <p:cNvSpPr>
                  <a:spLocks noChangeShapeType="1"/>
                </p:cNvSpPr>
                <p:nvPr/>
              </p:nvSpPr>
              <p:spPr bwMode="auto">
                <a:xfrm>
                  <a:off x="442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5" name="Rectangle 77"/>
                <p:cNvSpPr>
                  <a:spLocks noChangeArrowheads="1"/>
                </p:cNvSpPr>
                <p:nvPr/>
              </p:nvSpPr>
              <p:spPr bwMode="auto">
                <a:xfrm>
                  <a:off x="1711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6" name="Line 78"/>
                <p:cNvSpPr>
                  <a:spLocks noChangeShapeType="1"/>
                </p:cNvSpPr>
                <p:nvPr/>
              </p:nvSpPr>
              <p:spPr bwMode="auto">
                <a:xfrm>
                  <a:off x="171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7" name="Rectangle 79"/>
                <p:cNvSpPr>
                  <a:spLocks noChangeArrowheads="1"/>
                </p:cNvSpPr>
                <p:nvPr/>
              </p:nvSpPr>
              <p:spPr bwMode="auto">
                <a:xfrm>
                  <a:off x="3527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8" name="Line 80"/>
                <p:cNvSpPr>
                  <a:spLocks noChangeShapeType="1"/>
                </p:cNvSpPr>
                <p:nvPr/>
              </p:nvSpPr>
              <p:spPr bwMode="auto">
                <a:xfrm>
                  <a:off x="3527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9" name="Rectangle 81"/>
                <p:cNvSpPr>
                  <a:spLocks noChangeArrowheads="1"/>
                </p:cNvSpPr>
                <p:nvPr/>
              </p:nvSpPr>
              <p:spPr bwMode="auto">
                <a:xfrm>
                  <a:off x="5341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0" name="Line 82"/>
                <p:cNvSpPr>
                  <a:spLocks noChangeShapeType="1"/>
                </p:cNvSpPr>
                <p:nvPr/>
              </p:nvSpPr>
              <p:spPr bwMode="auto">
                <a:xfrm>
                  <a:off x="534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1" name="Rectangle 83"/>
                <p:cNvSpPr>
                  <a:spLocks noChangeArrowheads="1"/>
                </p:cNvSpPr>
                <p:nvPr/>
              </p:nvSpPr>
              <p:spPr bwMode="auto">
                <a:xfrm>
                  <a:off x="75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核心要素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2" name="Rectangle 84"/>
                <p:cNvSpPr>
                  <a:spLocks noChangeArrowheads="1"/>
                </p:cNvSpPr>
                <p:nvPr/>
              </p:nvSpPr>
              <p:spPr bwMode="auto">
                <a:xfrm>
                  <a:off x="2092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資本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3" name="Rectangle 85"/>
                <p:cNvSpPr>
                  <a:spLocks noChangeArrowheads="1"/>
                </p:cNvSpPr>
                <p:nvPr/>
              </p:nvSpPr>
              <p:spPr bwMode="auto">
                <a:xfrm>
                  <a:off x="2413" y="1234"/>
                  <a:ext cx="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12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┼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4" name="Rectangle 86"/>
                <p:cNvSpPr>
                  <a:spLocks noChangeArrowheads="1"/>
                </p:cNvSpPr>
                <p:nvPr/>
              </p:nvSpPr>
              <p:spPr bwMode="auto">
                <a:xfrm>
                  <a:off x="250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天然資源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5" name="Rectangle 87"/>
                <p:cNvSpPr>
                  <a:spLocks noChangeArrowheads="1"/>
                </p:cNvSpPr>
                <p:nvPr/>
              </p:nvSpPr>
              <p:spPr bwMode="auto">
                <a:xfrm>
                  <a:off x="3863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6" name="Rectangle 88"/>
                <p:cNvSpPr>
                  <a:spLocks noChangeArrowheads="1"/>
                </p:cNvSpPr>
                <p:nvPr/>
              </p:nvSpPr>
              <p:spPr bwMode="auto">
                <a:xfrm>
                  <a:off x="4184" y="11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7" name="Rectangle 89"/>
                <p:cNvSpPr>
                  <a:spLocks noChangeArrowheads="1"/>
                </p:cNvSpPr>
                <p:nvPr/>
              </p:nvSpPr>
              <p:spPr bwMode="auto">
                <a:xfrm>
                  <a:off x="4264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8" name="Rectangle 90"/>
                <p:cNvSpPr>
                  <a:spLocks noChangeArrowheads="1"/>
                </p:cNvSpPr>
                <p:nvPr/>
              </p:nvSpPr>
              <p:spPr bwMode="auto">
                <a:xfrm>
                  <a:off x="4317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科技為主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9" name="Rectangle 91"/>
                <p:cNvSpPr>
                  <a:spLocks noChangeArrowheads="1"/>
                </p:cNvSpPr>
                <p:nvPr/>
              </p:nvSpPr>
              <p:spPr bwMode="auto">
                <a:xfrm>
                  <a:off x="4960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40" name="Rectangle 92"/>
                <p:cNvSpPr>
                  <a:spLocks noChangeArrowheads="1"/>
                </p:cNvSpPr>
                <p:nvPr/>
              </p:nvSpPr>
              <p:spPr bwMode="auto">
                <a:xfrm>
                  <a:off x="442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1" name="Line 93"/>
                <p:cNvSpPr>
                  <a:spLocks noChangeShapeType="1"/>
                </p:cNvSpPr>
                <p:nvPr/>
              </p:nvSpPr>
              <p:spPr bwMode="auto">
                <a:xfrm>
                  <a:off x="442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2" name="Rectangle 94"/>
                <p:cNvSpPr>
                  <a:spLocks noChangeArrowheads="1"/>
                </p:cNvSpPr>
                <p:nvPr/>
              </p:nvSpPr>
              <p:spPr bwMode="auto">
                <a:xfrm>
                  <a:off x="453" y="11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3" name="Line 95"/>
                <p:cNvSpPr>
                  <a:spLocks noChangeShapeType="1"/>
                </p:cNvSpPr>
                <p:nvPr/>
              </p:nvSpPr>
              <p:spPr bwMode="auto">
                <a:xfrm>
                  <a:off x="453" y="11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4" name="Rectangle 96"/>
                <p:cNvSpPr>
                  <a:spLocks noChangeArrowheads="1"/>
                </p:cNvSpPr>
                <p:nvPr/>
              </p:nvSpPr>
              <p:spPr bwMode="auto">
                <a:xfrm>
                  <a:off x="1711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5" name="Line 97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6" name="Line 98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7" name="Rectangle 99"/>
                <p:cNvSpPr>
                  <a:spLocks noChangeArrowheads="1"/>
                </p:cNvSpPr>
                <p:nvPr/>
              </p:nvSpPr>
              <p:spPr bwMode="auto">
                <a:xfrm>
                  <a:off x="1717" y="11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8" name="Line 100"/>
                <p:cNvSpPr>
                  <a:spLocks noChangeShapeType="1"/>
                </p:cNvSpPr>
                <p:nvPr/>
              </p:nvSpPr>
              <p:spPr bwMode="auto">
                <a:xfrm>
                  <a:off x="1717" y="11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527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0" name="Line 102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1" name="Line 103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3533" y="11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3" name="Line 105"/>
                <p:cNvSpPr>
                  <a:spLocks noChangeShapeType="1"/>
                </p:cNvSpPr>
                <p:nvPr/>
              </p:nvSpPr>
              <p:spPr bwMode="auto">
                <a:xfrm>
                  <a:off x="3533" y="11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5341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5" name="Line 107"/>
                <p:cNvSpPr>
                  <a:spLocks noChangeShapeType="1"/>
                </p:cNvSpPr>
                <p:nvPr/>
              </p:nvSpPr>
              <p:spPr bwMode="auto">
                <a:xfrm>
                  <a:off x="5341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442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7" name="Line 109"/>
                <p:cNvSpPr>
                  <a:spLocks noChangeShapeType="1"/>
                </p:cNvSpPr>
                <p:nvPr/>
              </p:nvSpPr>
              <p:spPr bwMode="auto">
                <a:xfrm>
                  <a:off x="442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1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9" name="Line 111"/>
                <p:cNvSpPr>
                  <a:spLocks noChangeShapeType="1"/>
                </p:cNvSpPr>
                <p:nvPr/>
              </p:nvSpPr>
              <p:spPr bwMode="auto">
                <a:xfrm>
                  <a:off x="171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3527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1" name="Line 113"/>
                <p:cNvSpPr>
                  <a:spLocks noChangeShapeType="1"/>
                </p:cNvSpPr>
                <p:nvPr/>
              </p:nvSpPr>
              <p:spPr bwMode="auto">
                <a:xfrm>
                  <a:off x="3527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5341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3" name="Line 115"/>
                <p:cNvSpPr>
                  <a:spLocks noChangeShapeType="1"/>
                </p:cNvSpPr>
                <p:nvPr/>
              </p:nvSpPr>
              <p:spPr bwMode="auto">
                <a:xfrm>
                  <a:off x="534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759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經營系統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060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機械化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541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、自動化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3876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358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、智慧化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42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0" name="Line 122"/>
                <p:cNvSpPr>
                  <a:spLocks noChangeShapeType="1"/>
                </p:cNvSpPr>
                <p:nvPr/>
              </p:nvSpPr>
              <p:spPr bwMode="auto">
                <a:xfrm>
                  <a:off x="442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453" y="13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2" name="Line 124"/>
                <p:cNvSpPr>
                  <a:spLocks noChangeShapeType="1"/>
                </p:cNvSpPr>
                <p:nvPr/>
              </p:nvSpPr>
              <p:spPr bwMode="auto">
                <a:xfrm>
                  <a:off x="453" y="13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711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4" name="Line 126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5" name="Line 127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717" y="13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7" name="Line 129"/>
                <p:cNvSpPr>
                  <a:spLocks noChangeShapeType="1"/>
                </p:cNvSpPr>
                <p:nvPr/>
              </p:nvSpPr>
              <p:spPr bwMode="auto">
                <a:xfrm>
                  <a:off x="1717" y="13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3527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9" name="Line 131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0" name="Line 132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533" y="13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2" name="Line 134"/>
                <p:cNvSpPr>
                  <a:spLocks noChangeShapeType="1"/>
                </p:cNvSpPr>
                <p:nvPr/>
              </p:nvSpPr>
              <p:spPr bwMode="auto">
                <a:xfrm>
                  <a:off x="3533" y="13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5341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4" name="Line 136"/>
                <p:cNvSpPr>
                  <a:spLocks noChangeShapeType="1"/>
                </p:cNvSpPr>
                <p:nvPr/>
              </p:nvSpPr>
              <p:spPr bwMode="auto">
                <a:xfrm>
                  <a:off x="5341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442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6" name="Line 138"/>
                <p:cNvSpPr>
                  <a:spLocks noChangeShapeType="1"/>
                </p:cNvSpPr>
                <p:nvPr/>
              </p:nvSpPr>
              <p:spPr bwMode="auto">
                <a:xfrm>
                  <a:off x="442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1711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8" name="Line 140"/>
                <p:cNvSpPr>
                  <a:spLocks noChangeShapeType="1"/>
                </p:cNvSpPr>
                <p:nvPr/>
              </p:nvSpPr>
              <p:spPr bwMode="auto">
                <a:xfrm>
                  <a:off x="171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527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0" name="Line 142"/>
                <p:cNvSpPr>
                  <a:spLocks noChangeShapeType="1"/>
                </p:cNvSpPr>
                <p:nvPr/>
              </p:nvSpPr>
              <p:spPr bwMode="auto">
                <a:xfrm>
                  <a:off x="3527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5341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2" name="Line 144"/>
                <p:cNvSpPr>
                  <a:spLocks noChangeShapeType="1"/>
                </p:cNvSpPr>
                <p:nvPr/>
              </p:nvSpPr>
              <p:spPr bwMode="auto">
                <a:xfrm>
                  <a:off x="534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759" y="166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產業結構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2140" y="166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製造業為主體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3876" y="166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知識產業為主體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442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7" name="Line 149"/>
                <p:cNvSpPr>
                  <a:spLocks noChangeShapeType="1"/>
                </p:cNvSpPr>
                <p:nvPr/>
              </p:nvSpPr>
              <p:spPr bwMode="auto">
                <a:xfrm>
                  <a:off x="442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3" y="163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9" name="Line 151"/>
                <p:cNvSpPr>
                  <a:spLocks noChangeShapeType="1"/>
                </p:cNvSpPr>
                <p:nvPr/>
              </p:nvSpPr>
              <p:spPr bwMode="auto">
                <a:xfrm>
                  <a:off x="453" y="16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1711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1" name="Line 153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2" name="Line 154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17" y="163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4" name="Line 156"/>
                <p:cNvSpPr>
                  <a:spLocks noChangeShapeType="1"/>
                </p:cNvSpPr>
                <p:nvPr/>
              </p:nvSpPr>
              <p:spPr bwMode="auto">
                <a:xfrm>
                  <a:off x="1717" y="16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3527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6" name="Line 158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7" name="Line 159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33" y="163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9" name="Line 161"/>
                <p:cNvSpPr>
                  <a:spLocks noChangeShapeType="1"/>
                </p:cNvSpPr>
                <p:nvPr/>
              </p:nvSpPr>
              <p:spPr bwMode="auto">
                <a:xfrm>
                  <a:off x="3533" y="16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41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1" name="Line 163"/>
                <p:cNvSpPr>
                  <a:spLocks noChangeShapeType="1"/>
                </p:cNvSpPr>
                <p:nvPr/>
              </p:nvSpPr>
              <p:spPr bwMode="auto">
                <a:xfrm>
                  <a:off x="5341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442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3" name="Line 165"/>
                <p:cNvSpPr>
                  <a:spLocks noChangeShapeType="1"/>
                </p:cNvSpPr>
                <p:nvPr/>
              </p:nvSpPr>
              <p:spPr bwMode="auto">
                <a:xfrm>
                  <a:off x="442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1711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5" name="Line 167"/>
                <p:cNvSpPr>
                  <a:spLocks noChangeShapeType="1"/>
                </p:cNvSpPr>
                <p:nvPr/>
              </p:nvSpPr>
              <p:spPr bwMode="auto">
                <a:xfrm>
                  <a:off x="171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3527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7" name="Line 169"/>
                <p:cNvSpPr>
                  <a:spLocks noChangeShapeType="1"/>
                </p:cNvSpPr>
                <p:nvPr/>
              </p:nvSpPr>
              <p:spPr bwMode="auto">
                <a:xfrm>
                  <a:off x="3527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5341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9" name="Line 171"/>
                <p:cNvSpPr>
                  <a:spLocks noChangeShapeType="1"/>
                </p:cNvSpPr>
                <p:nvPr/>
              </p:nvSpPr>
              <p:spPr bwMode="auto">
                <a:xfrm>
                  <a:off x="534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759" y="190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人力結構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1881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直接生產工人占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046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FFFF00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697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知識生產工人占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4862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442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6" name="Line 178"/>
                <p:cNvSpPr>
                  <a:spLocks noChangeShapeType="1"/>
                </p:cNvSpPr>
                <p:nvPr/>
              </p:nvSpPr>
              <p:spPr bwMode="auto">
                <a:xfrm>
                  <a:off x="442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453" y="187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8" name="Line 180"/>
                <p:cNvSpPr>
                  <a:spLocks noChangeShapeType="1"/>
                </p:cNvSpPr>
                <p:nvPr/>
              </p:nvSpPr>
              <p:spPr bwMode="auto">
                <a:xfrm>
                  <a:off x="453" y="18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1711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0" name="Line 182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1" name="Line 183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7" y="187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3" name="Line 185"/>
                <p:cNvSpPr>
                  <a:spLocks noChangeShapeType="1"/>
                </p:cNvSpPr>
                <p:nvPr/>
              </p:nvSpPr>
              <p:spPr bwMode="auto">
                <a:xfrm>
                  <a:off x="1717" y="18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27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5" name="Line 187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6" name="Line 188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3533" y="187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8" name="Line 190"/>
                <p:cNvSpPr>
                  <a:spLocks noChangeShapeType="1"/>
                </p:cNvSpPr>
                <p:nvPr/>
              </p:nvSpPr>
              <p:spPr bwMode="auto">
                <a:xfrm>
                  <a:off x="3533" y="18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5341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0" name="Line 192"/>
                <p:cNvSpPr>
                  <a:spLocks noChangeShapeType="1"/>
                </p:cNvSpPr>
                <p:nvPr/>
              </p:nvSpPr>
              <p:spPr bwMode="auto">
                <a:xfrm>
                  <a:off x="5341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442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2" name="Line 194"/>
                <p:cNvSpPr>
                  <a:spLocks noChangeShapeType="1"/>
                </p:cNvSpPr>
                <p:nvPr/>
              </p:nvSpPr>
              <p:spPr bwMode="auto">
                <a:xfrm>
                  <a:off x="442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1711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4" name="Line 196"/>
                <p:cNvSpPr>
                  <a:spLocks noChangeShapeType="1"/>
                </p:cNvSpPr>
                <p:nvPr/>
              </p:nvSpPr>
              <p:spPr bwMode="auto">
                <a:xfrm>
                  <a:off x="171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3527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6" name="Line 198"/>
                <p:cNvSpPr>
                  <a:spLocks noChangeShapeType="1"/>
                </p:cNvSpPr>
                <p:nvPr/>
              </p:nvSpPr>
              <p:spPr bwMode="auto">
                <a:xfrm>
                  <a:off x="3527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5341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8" name="Line 200"/>
                <p:cNvSpPr>
                  <a:spLocks noChangeShapeType="1"/>
                </p:cNvSpPr>
                <p:nvPr/>
              </p:nvSpPr>
              <p:spPr bwMode="auto">
                <a:xfrm>
                  <a:off x="534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759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50" name="Rectangle 202"/>
                <p:cNvSpPr>
                  <a:spLocks noChangeArrowheads="1"/>
                </p:cNvSpPr>
                <p:nvPr/>
              </p:nvSpPr>
              <p:spPr bwMode="auto">
                <a:xfrm>
                  <a:off x="2060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大量化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1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41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、標準化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2" name="Rectangle 204"/>
                <p:cNvSpPr>
                  <a:spLocks noChangeArrowheads="1"/>
                </p:cNvSpPr>
                <p:nvPr/>
              </p:nvSpPr>
              <p:spPr bwMode="auto">
                <a:xfrm>
                  <a:off x="3876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小量化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5" name="Group 205"/>
              <p:cNvGrpSpPr>
                <a:grpSpLocks/>
              </p:cNvGrpSpPr>
              <p:nvPr/>
            </p:nvGrpSpPr>
            <p:grpSpPr bwMode="auto">
              <a:xfrm>
                <a:off x="442" y="2341"/>
                <a:ext cx="4910" cy="1691"/>
                <a:chOff x="442" y="2112"/>
                <a:chExt cx="4910" cy="1691"/>
              </a:xfrm>
            </p:grpSpPr>
            <p:sp>
              <p:nvSpPr>
                <p:cNvPr id="52253" name="Rectangle 206"/>
                <p:cNvSpPr>
                  <a:spLocks noChangeArrowheads="1"/>
                </p:cNvSpPr>
                <p:nvPr/>
              </p:nvSpPr>
              <p:spPr bwMode="auto">
                <a:xfrm>
                  <a:off x="4358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、個性化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54" name="Rectangle 207"/>
                <p:cNvSpPr>
                  <a:spLocks noChangeArrowheads="1"/>
                </p:cNvSpPr>
                <p:nvPr/>
              </p:nvSpPr>
              <p:spPr bwMode="auto">
                <a:xfrm>
                  <a:off x="442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5" name="Line 208"/>
                <p:cNvSpPr>
                  <a:spLocks noChangeShapeType="1"/>
                </p:cNvSpPr>
                <p:nvPr/>
              </p:nvSpPr>
              <p:spPr bwMode="auto">
                <a:xfrm>
                  <a:off x="442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6" name="Rectangle 209"/>
                <p:cNvSpPr>
                  <a:spLocks noChangeArrowheads="1"/>
                </p:cNvSpPr>
                <p:nvPr/>
              </p:nvSpPr>
              <p:spPr bwMode="auto">
                <a:xfrm>
                  <a:off x="453" y="211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7" name="Line 210"/>
                <p:cNvSpPr>
                  <a:spLocks noChangeShapeType="1"/>
                </p:cNvSpPr>
                <p:nvPr/>
              </p:nvSpPr>
              <p:spPr bwMode="auto">
                <a:xfrm>
                  <a:off x="453" y="21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8" name="Rectangle 211"/>
                <p:cNvSpPr>
                  <a:spLocks noChangeArrowheads="1"/>
                </p:cNvSpPr>
                <p:nvPr/>
              </p:nvSpPr>
              <p:spPr bwMode="auto">
                <a:xfrm>
                  <a:off x="1711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9" name="Line 212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0" name="Line 213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1" name="Rectangle 214"/>
                <p:cNvSpPr>
                  <a:spLocks noChangeArrowheads="1"/>
                </p:cNvSpPr>
                <p:nvPr/>
              </p:nvSpPr>
              <p:spPr bwMode="auto">
                <a:xfrm>
                  <a:off x="1717" y="211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2" name="Line 215"/>
                <p:cNvSpPr>
                  <a:spLocks noChangeShapeType="1"/>
                </p:cNvSpPr>
                <p:nvPr/>
              </p:nvSpPr>
              <p:spPr bwMode="auto">
                <a:xfrm>
                  <a:off x="1717" y="21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3" name="Rectangle 216"/>
                <p:cNvSpPr>
                  <a:spLocks noChangeArrowheads="1"/>
                </p:cNvSpPr>
                <p:nvPr/>
              </p:nvSpPr>
              <p:spPr bwMode="auto">
                <a:xfrm>
                  <a:off x="3527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4" name="Line 217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5" name="Line 218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6" name="Rectangle 219"/>
                <p:cNvSpPr>
                  <a:spLocks noChangeArrowheads="1"/>
                </p:cNvSpPr>
                <p:nvPr/>
              </p:nvSpPr>
              <p:spPr bwMode="auto">
                <a:xfrm>
                  <a:off x="3533" y="211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7" name="Line 220"/>
                <p:cNvSpPr>
                  <a:spLocks noChangeShapeType="1"/>
                </p:cNvSpPr>
                <p:nvPr/>
              </p:nvSpPr>
              <p:spPr bwMode="auto">
                <a:xfrm>
                  <a:off x="3533" y="21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8" name="Rectangle 221"/>
                <p:cNvSpPr>
                  <a:spLocks noChangeArrowheads="1"/>
                </p:cNvSpPr>
                <p:nvPr/>
              </p:nvSpPr>
              <p:spPr bwMode="auto">
                <a:xfrm>
                  <a:off x="5341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9" name="Line 222"/>
                <p:cNvSpPr>
                  <a:spLocks noChangeShapeType="1"/>
                </p:cNvSpPr>
                <p:nvPr/>
              </p:nvSpPr>
              <p:spPr bwMode="auto">
                <a:xfrm>
                  <a:off x="5341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0" name="Rectangle 223"/>
                <p:cNvSpPr>
                  <a:spLocks noChangeArrowheads="1"/>
                </p:cNvSpPr>
                <p:nvPr/>
              </p:nvSpPr>
              <p:spPr bwMode="auto">
                <a:xfrm>
                  <a:off x="442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1" name="Line 224"/>
                <p:cNvSpPr>
                  <a:spLocks noChangeShapeType="1"/>
                </p:cNvSpPr>
                <p:nvPr/>
              </p:nvSpPr>
              <p:spPr bwMode="auto">
                <a:xfrm>
                  <a:off x="442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2" name="Rectangle 225"/>
                <p:cNvSpPr>
                  <a:spLocks noChangeArrowheads="1"/>
                </p:cNvSpPr>
                <p:nvPr/>
              </p:nvSpPr>
              <p:spPr bwMode="auto">
                <a:xfrm>
                  <a:off x="1711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3" name="Line 226"/>
                <p:cNvSpPr>
                  <a:spLocks noChangeShapeType="1"/>
                </p:cNvSpPr>
                <p:nvPr/>
              </p:nvSpPr>
              <p:spPr bwMode="auto">
                <a:xfrm>
                  <a:off x="171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4" name="Rectangle 227"/>
                <p:cNvSpPr>
                  <a:spLocks noChangeArrowheads="1"/>
                </p:cNvSpPr>
                <p:nvPr/>
              </p:nvSpPr>
              <p:spPr bwMode="auto">
                <a:xfrm>
                  <a:off x="3527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5" name="Line 228"/>
                <p:cNvSpPr>
                  <a:spLocks noChangeShapeType="1"/>
                </p:cNvSpPr>
                <p:nvPr/>
              </p:nvSpPr>
              <p:spPr bwMode="auto">
                <a:xfrm>
                  <a:off x="3527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6" name="Rectangle 229"/>
                <p:cNvSpPr>
                  <a:spLocks noChangeArrowheads="1"/>
                </p:cNvSpPr>
                <p:nvPr/>
              </p:nvSpPr>
              <p:spPr bwMode="auto">
                <a:xfrm>
                  <a:off x="5341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7" name="Line 230"/>
                <p:cNvSpPr>
                  <a:spLocks noChangeShapeType="1"/>
                </p:cNvSpPr>
                <p:nvPr/>
              </p:nvSpPr>
              <p:spPr bwMode="auto">
                <a:xfrm>
                  <a:off x="534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8" name="Rectangle 231"/>
                <p:cNvSpPr>
                  <a:spLocks noChangeArrowheads="1"/>
                </p:cNvSpPr>
                <p:nvPr/>
              </p:nvSpPr>
              <p:spPr bwMode="auto">
                <a:xfrm>
                  <a:off x="840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生產力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279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20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勞動生產力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0" name="Rectangle 233"/>
                <p:cNvSpPr>
                  <a:spLocks noChangeArrowheads="1"/>
                </p:cNvSpPr>
                <p:nvPr/>
              </p:nvSpPr>
              <p:spPr bwMode="auto">
                <a:xfrm>
                  <a:off x="3702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知識生產力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1" name="Rectangle 234"/>
                <p:cNvSpPr>
                  <a:spLocks noChangeArrowheads="1"/>
                </p:cNvSpPr>
                <p:nvPr/>
              </p:nvSpPr>
              <p:spPr bwMode="auto">
                <a:xfrm>
                  <a:off x="4505" y="23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2" name="Rectangle 235"/>
                <p:cNvSpPr>
                  <a:spLocks noChangeArrowheads="1"/>
                </p:cNvSpPr>
                <p:nvPr/>
              </p:nvSpPr>
              <p:spPr bwMode="auto">
                <a:xfrm>
                  <a:off x="4584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3" name="Rectangle 236"/>
                <p:cNvSpPr>
                  <a:spLocks noChangeArrowheads="1"/>
                </p:cNvSpPr>
                <p:nvPr/>
              </p:nvSpPr>
              <p:spPr bwMode="auto">
                <a:xfrm>
                  <a:off x="4638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新指標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4" name="Rectangle 237"/>
                <p:cNvSpPr>
                  <a:spLocks noChangeArrowheads="1"/>
                </p:cNvSpPr>
                <p:nvPr/>
              </p:nvSpPr>
              <p:spPr bwMode="auto">
                <a:xfrm>
                  <a:off x="5120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5" name="Rectangle 238"/>
                <p:cNvSpPr>
                  <a:spLocks noChangeArrowheads="1"/>
                </p:cNvSpPr>
                <p:nvPr/>
              </p:nvSpPr>
              <p:spPr bwMode="auto">
                <a:xfrm>
                  <a:off x="442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6" name="Line 239"/>
                <p:cNvSpPr>
                  <a:spLocks noChangeShapeType="1"/>
                </p:cNvSpPr>
                <p:nvPr/>
              </p:nvSpPr>
              <p:spPr bwMode="auto">
                <a:xfrm>
                  <a:off x="442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7" name="Rectangle 240"/>
                <p:cNvSpPr>
                  <a:spLocks noChangeArrowheads="1"/>
                </p:cNvSpPr>
                <p:nvPr/>
              </p:nvSpPr>
              <p:spPr bwMode="auto">
                <a:xfrm>
                  <a:off x="453" y="23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8" name="Line 241"/>
                <p:cNvSpPr>
                  <a:spLocks noChangeShapeType="1"/>
                </p:cNvSpPr>
                <p:nvPr/>
              </p:nvSpPr>
              <p:spPr bwMode="auto">
                <a:xfrm>
                  <a:off x="453" y="23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9" name="Rectangle 242"/>
                <p:cNvSpPr>
                  <a:spLocks noChangeArrowheads="1"/>
                </p:cNvSpPr>
                <p:nvPr/>
              </p:nvSpPr>
              <p:spPr bwMode="auto">
                <a:xfrm>
                  <a:off x="1711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0" name="Line 243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1" name="Line 244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2" name="Rectangle 245"/>
                <p:cNvSpPr>
                  <a:spLocks noChangeArrowheads="1"/>
                </p:cNvSpPr>
                <p:nvPr/>
              </p:nvSpPr>
              <p:spPr bwMode="auto">
                <a:xfrm>
                  <a:off x="1717" y="23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3" name="Line 246"/>
                <p:cNvSpPr>
                  <a:spLocks noChangeShapeType="1"/>
                </p:cNvSpPr>
                <p:nvPr/>
              </p:nvSpPr>
              <p:spPr bwMode="auto">
                <a:xfrm>
                  <a:off x="1717" y="23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4" name="Rectangle 247"/>
                <p:cNvSpPr>
                  <a:spLocks noChangeArrowheads="1"/>
                </p:cNvSpPr>
                <p:nvPr/>
              </p:nvSpPr>
              <p:spPr bwMode="auto">
                <a:xfrm>
                  <a:off x="3527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5" name="Line 248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6" name="Line 249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7" name="Rectangle 250"/>
                <p:cNvSpPr>
                  <a:spLocks noChangeArrowheads="1"/>
                </p:cNvSpPr>
                <p:nvPr/>
              </p:nvSpPr>
              <p:spPr bwMode="auto">
                <a:xfrm>
                  <a:off x="3533" y="23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8" name="Line 251"/>
                <p:cNvSpPr>
                  <a:spLocks noChangeShapeType="1"/>
                </p:cNvSpPr>
                <p:nvPr/>
              </p:nvSpPr>
              <p:spPr bwMode="auto">
                <a:xfrm>
                  <a:off x="3533" y="23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5341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0" name="Line 253"/>
                <p:cNvSpPr>
                  <a:spLocks noChangeShapeType="1"/>
                </p:cNvSpPr>
                <p:nvPr/>
              </p:nvSpPr>
              <p:spPr bwMode="auto">
                <a:xfrm>
                  <a:off x="5341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42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2" name="Line 255"/>
                <p:cNvSpPr>
                  <a:spLocks noChangeShapeType="1"/>
                </p:cNvSpPr>
                <p:nvPr/>
              </p:nvSpPr>
              <p:spPr bwMode="auto">
                <a:xfrm>
                  <a:off x="442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3" name="Rectangle 256"/>
                <p:cNvSpPr>
                  <a:spLocks noChangeArrowheads="1"/>
                </p:cNvSpPr>
                <p:nvPr/>
              </p:nvSpPr>
              <p:spPr bwMode="auto">
                <a:xfrm>
                  <a:off x="1711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4" name="Line 257"/>
                <p:cNvSpPr>
                  <a:spLocks noChangeShapeType="1"/>
                </p:cNvSpPr>
                <p:nvPr/>
              </p:nvSpPr>
              <p:spPr bwMode="auto">
                <a:xfrm>
                  <a:off x="171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5" name="Rectangle 258"/>
                <p:cNvSpPr>
                  <a:spLocks noChangeArrowheads="1"/>
                </p:cNvSpPr>
                <p:nvPr/>
              </p:nvSpPr>
              <p:spPr bwMode="auto">
                <a:xfrm>
                  <a:off x="3527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6" name="Line 259"/>
                <p:cNvSpPr>
                  <a:spLocks noChangeShapeType="1"/>
                </p:cNvSpPr>
                <p:nvPr/>
              </p:nvSpPr>
              <p:spPr bwMode="auto">
                <a:xfrm>
                  <a:off x="3527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7" name="Rectangle 260"/>
                <p:cNvSpPr>
                  <a:spLocks noChangeArrowheads="1"/>
                </p:cNvSpPr>
                <p:nvPr/>
              </p:nvSpPr>
              <p:spPr bwMode="auto">
                <a:xfrm>
                  <a:off x="5341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8" name="Line 261"/>
                <p:cNvSpPr>
                  <a:spLocks noChangeShapeType="1"/>
                </p:cNvSpPr>
                <p:nvPr/>
              </p:nvSpPr>
              <p:spPr bwMode="auto">
                <a:xfrm>
                  <a:off x="534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9" name="Rectangle 262"/>
                <p:cNvSpPr>
                  <a:spLocks noChangeArrowheads="1"/>
                </p:cNvSpPr>
                <p:nvPr/>
              </p:nvSpPr>
              <p:spPr bwMode="auto">
                <a:xfrm>
                  <a:off x="759" y="26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資產要素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10" name="Rectangle 263"/>
                <p:cNvSpPr>
                  <a:spLocks noChangeArrowheads="1"/>
                </p:cNvSpPr>
                <p:nvPr/>
              </p:nvSpPr>
              <p:spPr bwMode="auto">
                <a:xfrm>
                  <a:off x="2140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有形資產為主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1" name="Rectangle 264"/>
                <p:cNvSpPr>
                  <a:spLocks noChangeArrowheads="1"/>
                </p:cNvSpPr>
                <p:nvPr/>
              </p:nvSpPr>
              <p:spPr bwMode="auto">
                <a:xfrm>
                  <a:off x="3956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無形資產為主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2" name="Rectangle 265"/>
                <p:cNvSpPr>
                  <a:spLocks noChangeArrowheads="1"/>
                </p:cNvSpPr>
                <p:nvPr/>
              </p:nvSpPr>
              <p:spPr bwMode="auto">
                <a:xfrm>
                  <a:off x="442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3" name="Line 266"/>
                <p:cNvSpPr>
                  <a:spLocks noChangeShapeType="1"/>
                </p:cNvSpPr>
                <p:nvPr/>
              </p:nvSpPr>
              <p:spPr bwMode="auto">
                <a:xfrm>
                  <a:off x="442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4" name="Rectangle 267"/>
                <p:cNvSpPr>
                  <a:spLocks noChangeArrowheads="1"/>
                </p:cNvSpPr>
                <p:nvPr/>
              </p:nvSpPr>
              <p:spPr bwMode="auto">
                <a:xfrm>
                  <a:off x="453" y="25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5" name="Line 268"/>
                <p:cNvSpPr>
                  <a:spLocks noChangeShapeType="1"/>
                </p:cNvSpPr>
                <p:nvPr/>
              </p:nvSpPr>
              <p:spPr bwMode="auto">
                <a:xfrm>
                  <a:off x="453" y="25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6" name="Rectangle 269"/>
                <p:cNvSpPr>
                  <a:spLocks noChangeArrowheads="1"/>
                </p:cNvSpPr>
                <p:nvPr/>
              </p:nvSpPr>
              <p:spPr bwMode="auto">
                <a:xfrm>
                  <a:off x="1711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7" name="Line 270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8" name="Line 271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9" name="Rectangle 272"/>
                <p:cNvSpPr>
                  <a:spLocks noChangeArrowheads="1"/>
                </p:cNvSpPr>
                <p:nvPr/>
              </p:nvSpPr>
              <p:spPr bwMode="auto">
                <a:xfrm>
                  <a:off x="1717" y="25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0" name="Line 273"/>
                <p:cNvSpPr>
                  <a:spLocks noChangeShapeType="1"/>
                </p:cNvSpPr>
                <p:nvPr/>
              </p:nvSpPr>
              <p:spPr bwMode="auto">
                <a:xfrm>
                  <a:off x="1717" y="25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1" name="Rectangle 274"/>
                <p:cNvSpPr>
                  <a:spLocks noChangeArrowheads="1"/>
                </p:cNvSpPr>
                <p:nvPr/>
              </p:nvSpPr>
              <p:spPr bwMode="auto">
                <a:xfrm>
                  <a:off x="3527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2" name="Line 275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3" name="Line 276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4" name="Rectangle 277"/>
                <p:cNvSpPr>
                  <a:spLocks noChangeArrowheads="1"/>
                </p:cNvSpPr>
                <p:nvPr/>
              </p:nvSpPr>
              <p:spPr bwMode="auto">
                <a:xfrm>
                  <a:off x="3533" y="25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5" name="Line 278"/>
                <p:cNvSpPr>
                  <a:spLocks noChangeShapeType="1"/>
                </p:cNvSpPr>
                <p:nvPr/>
              </p:nvSpPr>
              <p:spPr bwMode="auto">
                <a:xfrm>
                  <a:off x="3533" y="25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6" name="Rectangle 279"/>
                <p:cNvSpPr>
                  <a:spLocks noChangeArrowheads="1"/>
                </p:cNvSpPr>
                <p:nvPr/>
              </p:nvSpPr>
              <p:spPr bwMode="auto">
                <a:xfrm>
                  <a:off x="5341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7" name="Line 280"/>
                <p:cNvSpPr>
                  <a:spLocks noChangeShapeType="1"/>
                </p:cNvSpPr>
                <p:nvPr/>
              </p:nvSpPr>
              <p:spPr bwMode="auto">
                <a:xfrm>
                  <a:off x="5341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8" name="Rectangle 281"/>
                <p:cNvSpPr>
                  <a:spLocks noChangeArrowheads="1"/>
                </p:cNvSpPr>
                <p:nvPr/>
              </p:nvSpPr>
              <p:spPr bwMode="auto">
                <a:xfrm>
                  <a:off x="442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9" name="Line 282"/>
                <p:cNvSpPr>
                  <a:spLocks noChangeShapeType="1"/>
                </p:cNvSpPr>
                <p:nvPr/>
              </p:nvSpPr>
              <p:spPr bwMode="auto">
                <a:xfrm>
                  <a:off x="442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0" name="Rectangle 283"/>
                <p:cNvSpPr>
                  <a:spLocks noChangeArrowheads="1"/>
                </p:cNvSpPr>
                <p:nvPr/>
              </p:nvSpPr>
              <p:spPr bwMode="auto">
                <a:xfrm>
                  <a:off x="1711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1" name="Line 284"/>
                <p:cNvSpPr>
                  <a:spLocks noChangeShapeType="1"/>
                </p:cNvSpPr>
                <p:nvPr/>
              </p:nvSpPr>
              <p:spPr bwMode="auto">
                <a:xfrm>
                  <a:off x="171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2" name="Rectangle 285"/>
                <p:cNvSpPr>
                  <a:spLocks noChangeArrowheads="1"/>
                </p:cNvSpPr>
                <p:nvPr/>
              </p:nvSpPr>
              <p:spPr bwMode="auto">
                <a:xfrm>
                  <a:off x="3527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3" name="Line 286"/>
                <p:cNvSpPr>
                  <a:spLocks noChangeShapeType="1"/>
                </p:cNvSpPr>
                <p:nvPr/>
              </p:nvSpPr>
              <p:spPr bwMode="auto">
                <a:xfrm>
                  <a:off x="3527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4" name="Rectangle 287"/>
                <p:cNvSpPr>
                  <a:spLocks noChangeArrowheads="1"/>
                </p:cNvSpPr>
                <p:nvPr/>
              </p:nvSpPr>
              <p:spPr bwMode="auto">
                <a:xfrm>
                  <a:off x="5341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5" name="Line 288"/>
                <p:cNvSpPr>
                  <a:spLocks noChangeShapeType="1"/>
                </p:cNvSpPr>
                <p:nvPr/>
              </p:nvSpPr>
              <p:spPr bwMode="auto">
                <a:xfrm>
                  <a:off x="534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6" name="Rectangle 289"/>
                <p:cNvSpPr>
                  <a:spLocks noChangeArrowheads="1"/>
                </p:cNvSpPr>
                <p:nvPr/>
              </p:nvSpPr>
              <p:spPr bwMode="auto">
                <a:xfrm>
                  <a:off x="759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管理對象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37" name="Rectangle 290"/>
                <p:cNvSpPr>
                  <a:spLocks noChangeArrowheads="1"/>
                </p:cNvSpPr>
                <p:nvPr/>
              </p:nvSpPr>
              <p:spPr bwMode="auto">
                <a:xfrm>
                  <a:off x="2220" y="2861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物流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8" name="Rectangle 291"/>
                <p:cNvSpPr>
                  <a:spLocks noChangeArrowheads="1"/>
                </p:cNvSpPr>
                <p:nvPr/>
              </p:nvSpPr>
              <p:spPr bwMode="auto">
                <a:xfrm>
                  <a:off x="2541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、金流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9" name="Rectangle 292"/>
                <p:cNvSpPr>
                  <a:spLocks noChangeArrowheads="1"/>
                </p:cNvSpPr>
                <p:nvPr/>
              </p:nvSpPr>
              <p:spPr bwMode="auto">
                <a:xfrm>
                  <a:off x="3876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0" name="Rectangle 293"/>
                <p:cNvSpPr>
                  <a:spLocks noChangeArrowheads="1"/>
                </p:cNvSpPr>
                <p:nvPr/>
              </p:nvSpPr>
              <p:spPr bwMode="auto">
                <a:xfrm>
                  <a:off x="4358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1" name="Rectangle 294"/>
                <p:cNvSpPr>
                  <a:spLocks noChangeArrowheads="1"/>
                </p:cNvSpPr>
                <p:nvPr/>
              </p:nvSpPr>
              <p:spPr bwMode="auto">
                <a:xfrm>
                  <a:off x="442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2" name="Line 295"/>
                <p:cNvSpPr>
                  <a:spLocks noChangeShapeType="1"/>
                </p:cNvSpPr>
                <p:nvPr/>
              </p:nvSpPr>
              <p:spPr bwMode="auto">
                <a:xfrm>
                  <a:off x="442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3" name="Rectangle 296"/>
                <p:cNvSpPr>
                  <a:spLocks noChangeArrowheads="1"/>
                </p:cNvSpPr>
                <p:nvPr/>
              </p:nvSpPr>
              <p:spPr bwMode="auto">
                <a:xfrm>
                  <a:off x="453" y="283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4" name="Line 297"/>
                <p:cNvSpPr>
                  <a:spLocks noChangeShapeType="1"/>
                </p:cNvSpPr>
                <p:nvPr/>
              </p:nvSpPr>
              <p:spPr bwMode="auto">
                <a:xfrm>
                  <a:off x="453" y="28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5" name="Rectangle 298"/>
                <p:cNvSpPr>
                  <a:spLocks noChangeArrowheads="1"/>
                </p:cNvSpPr>
                <p:nvPr/>
              </p:nvSpPr>
              <p:spPr bwMode="auto">
                <a:xfrm>
                  <a:off x="1711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6" name="Line 299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7" name="Line 300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8" name="Rectangle 301"/>
                <p:cNvSpPr>
                  <a:spLocks noChangeArrowheads="1"/>
                </p:cNvSpPr>
                <p:nvPr/>
              </p:nvSpPr>
              <p:spPr bwMode="auto">
                <a:xfrm>
                  <a:off x="1717" y="283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9" name="Line 302"/>
                <p:cNvSpPr>
                  <a:spLocks noChangeShapeType="1"/>
                </p:cNvSpPr>
                <p:nvPr/>
              </p:nvSpPr>
              <p:spPr bwMode="auto">
                <a:xfrm>
                  <a:off x="1717" y="28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0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27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1" name="Line 304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2" name="Line 305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3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33" y="283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4" name="Line 307"/>
                <p:cNvSpPr>
                  <a:spLocks noChangeShapeType="1"/>
                </p:cNvSpPr>
                <p:nvPr/>
              </p:nvSpPr>
              <p:spPr bwMode="auto">
                <a:xfrm>
                  <a:off x="3533" y="28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5" name="Rectangle 308"/>
                <p:cNvSpPr>
                  <a:spLocks noChangeArrowheads="1"/>
                </p:cNvSpPr>
                <p:nvPr/>
              </p:nvSpPr>
              <p:spPr bwMode="auto">
                <a:xfrm>
                  <a:off x="5341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6" name="Line 309"/>
                <p:cNvSpPr>
                  <a:spLocks noChangeShapeType="1"/>
                </p:cNvSpPr>
                <p:nvPr/>
              </p:nvSpPr>
              <p:spPr bwMode="auto">
                <a:xfrm>
                  <a:off x="5341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7" name="Rectangle 310"/>
                <p:cNvSpPr>
                  <a:spLocks noChangeArrowheads="1"/>
                </p:cNvSpPr>
                <p:nvPr/>
              </p:nvSpPr>
              <p:spPr bwMode="auto">
                <a:xfrm>
                  <a:off x="442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8" name="Line 311"/>
                <p:cNvSpPr>
                  <a:spLocks noChangeShapeType="1"/>
                </p:cNvSpPr>
                <p:nvPr/>
              </p:nvSpPr>
              <p:spPr bwMode="auto">
                <a:xfrm>
                  <a:off x="442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9" name="Rectangle 312"/>
                <p:cNvSpPr>
                  <a:spLocks noChangeArrowheads="1"/>
                </p:cNvSpPr>
                <p:nvPr/>
              </p:nvSpPr>
              <p:spPr bwMode="auto">
                <a:xfrm>
                  <a:off x="1711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0" name="Line 313"/>
                <p:cNvSpPr>
                  <a:spLocks noChangeShapeType="1"/>
                </p:cNvSpPr>
                <p:nvPr/>
              </p:nvSpPr>
              <p:spPr bwMode="auto">
                <a:xfrm>
                  <a:off x="171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1" name="Rectangle 314"/>
                <p:cNvSpPr>
                  <a:spLocks noChangeArrowheads="1"/>
                </p:cNvSpPr>
                <p:nvPr/>
              </p:nvSpPr>
              <p:spPr bwMode="auto">
                <a:xfrm>
                  <a:off x="3527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2" name="Line 315"/>
                <p:cNvSpPr>
                  <a:spLocks noChangeShapeType="1"/>
                </p:cNvSpPr>
                <p:nvPr/>
              </p:nvSpPr>
              <p:spPr bwMode="auto">
                <a:xfrm>
                  <a:off x="3527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3" name="Rectangle 316"/>
                <p:cNvSpPr>
                  <a:spLocks noChangeArrowheads="1"/>
                </p:cNvSpPr>
                <p:nvPr/>
              </p:nvSpPr>
              <p:spPr bwMode="auto">
                <a:xfrm>
                  <a:off x="5341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4" name="Line 317"/>
                <p:cNvSpPr>
                  <a:spLocks noChangeShapeType="1"/>
                </p:cNvSpPr>
                <p:nvPr/>
              </p:nvSpPr>
              <p:spPr bwMode="auto">
                <a:xfrm>
                  <a:off x="534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5" name="Rectangle 318"/>
                <p:cNvSpPr>
                  <a:spLocks noChangeArrowheads="1"/>
                </p:cNvSpPr>
                <p:nvPr/>
              </p:nvSpPr>
              <p:spPr bwMode="auto">
                <a:xfrm>
                  <a:off x="759" y="310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報酬方式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66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81" y="310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工資制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7" name="Rectangle 320"/>
                <p:cNvSpPr>
                  <a:spLocks noChangeArrowheads="1"/>
                </p:cNvSpPr>
                <p:nvPr/>
              </p:nvSpPr>
              <p:spPr bwMode="auto">
                <a:xfrm>
                  <a:off x="4037" y="310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業績分紅制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8" name="Rectangle 321"/>
                <p:cNvSpPr>
                  <a:spLocks noChangeArrowheads="1"/>
                </p:cNvSpPr>
                <p:nvPr/>
              </p:nvSpPr>
              <p:spPr bwMode="auto">
                <a:xfrm>
                  <a:off x="442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9" name="Line 322"/>
                <p:cNvSpPr>
                  <a:spLocks noChangeShapeType="1"/>
                </p:cNvSpPr>
                <p:nvPr/>
              </p:nvSpPr>
              <p:spPr bwMode="auto">
                <a:xfrm>
                  <a:off x="442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0" name="Rectangle 323"/>
                <p:cNvSpPr>
                  <a:spLocks noChangeArrowheads="1"/>
                </p:cNvSpPr>
                <p:nvPr/>
              </p:nvSpPr>
              <p:spPr bwMode="auto">
                <a:xfrm>
                  <a:off x="453" y="307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1" name="Line 324"/>
                <p:cNvSpPr>
                  <a:spLocks noChangeShapeType="1"/>
                </p:cNvSpPr>
                <p:nvPr/>
              </p:nvSpPr>
              <p:spPr bwMode="auto">
                <a:xfrm>
                  <a:off x="453" y="30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2" name="Rectangle 325"/>
                <p:cNvSpPr>
                  <a:spLocks noChangeArrowheads="1"/>
                </p:cNvSpPr>
                <p:nvPr/>
              </p:nvSpPr>
              <p:spPr bwMode="auto">
                <a:xfrm>
                  <a:off x="1711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3" name="Line 326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4" name="Line 327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5" name="Rectangle 328"/>
                <p:cNvSpPr>
                  <a:spLocks noChangeArrowheads="1"/>
                </p:cNvSpPr>
                <p:nvPr/>
              </p:nvSpPr>
              <p:spPr bwMode="auto">
                <a:xfrm>
                  <a:off x="1717" y="307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6" name="Line 329"/>
                <p:cNvSpPr>
                  <a:spLocks noChangeShapeType="1"/>
                </p:cNvSpPr>
                <p:nvPr/>
              </p:nvSpPr>
              <p:spPr bwMode="auto">
                <a:xfrm>
                  <a:off x="1717" y="30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7" name="Rectangle 330"/>
                <p:cNvSpPr>
                  <a:spLocks noChangeArrowheads="1"/>
                </p:cNvSpPr>
                <p:nvPr/>
              </p:nvSpPr>
              <p:spPr bwMode="auto">
                <a:xfrm>
                  <a:off x="3527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8" name="Line 331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9" name="Line 332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0" name="Rectangle 333"/>
                <p:cNvSpPr>
                  <a:spLocks noChangeArrowheads="1"/>
                </p:cNvSpPr>
                <p:nvPr/>
              </p:nvSpPr>
              <p:spPr bwMode="auto">
                <a:xfrm>
                  <a:off x="3533" y="307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1" name="Line 334"/>
                <p:cNvSpPr>
                  <a:spLocks noChangeShapeType="1"/>
                </p:cNvSpPr>
                <p:nvPr/>
              </p:nvSpPr>
              <p:spPr bwMode="auto">
                <a:xfrm>
                  <a:off x="3533" y="30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2" name="Rectangle 335"/>
                <p:cNvSpPr>
                  <a:spLocks noChangeArrowheads="1"/>
                </p:cNvSpPr>
                <p:nvPr/>
              </p:nvSpPr>
              <p:spPr bwMode="auto">
                <a:xfrm>
                  <a:off x="5341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3" name="Line 336"/>
                <p:cNvSpPr>
                  <a:spLocks noChangeShapeType="1"/>
                </p:cNvSpPr>
                <p:nvPr/>
              </p:nvSpPr>
              <p:spPr bwMode="auto">
                <a:xfrm>
                  <a:off x="5341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4" name="Rectangle 337"/>
                <p:cNvSpPr>
                  <a:spLocks noChangeArrowheads="1"/>
                </p:cNvSpPr>
                <p:nvPr/>
              </p:nvSpPr>
              <p:spPr bwMode="auto">
                <a:xfrm>
                  <a:off x="442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5" name="Line 338"/>
                <p:cNvSpPr>
                  <a:spLocks noChangeShapeType="1"/>
                </p:cNvSpPr>
                <p:nvPr/>
              </p:nvSpPr>
              <p:spPr bwMode="auto">
                <a:xfrm>
                  <a:off x="442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6" name="Rectangle 339"/>
                <p:cNvSpPr>
                  <a:spLocks noChangeArrowheads="1"/>
                </p:cNvSpPr>
                <p:nvPr/>
              </p:nvSpPr>
              <p:spPr bwMode="auto">
                <a:xfrm>
                  <a:off x="1711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7" name="Line 340"/>
                <p:cNvSpPr>
                  <a:spLocks noChangeShapeType="1"/>
                </p:cNvSpPr>
                <p:nvPr/>
              </p:nvSpPr>
              <p:spPr bwMode="auto">
                <a:xfrm>
                  <a:off x="171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8" name="Rectangle 341"/>
                <p:cNvSpPr>
                  <a:spLocks noChangeArrowheads="1"/>
                </p:cNvSpPr>
                <p:nvPr/>
              </p:nvSpPr>
              <p:spPr bwMode="auto">
                <a:xfrm>
                  <a:off x="3527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9" name="Line 342"/>
                <p:cNvSpPr>
                  <a:spLocks noChangeShapeType="1"/>
                </p:cNvSpPr>
                <p:nvPr/>
              </p:nvSpPr>
              <p:spPr bwMode="auto">
                <a:xfrm>
                  <a:off x="3527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0" name="Rectangle 343"/>
                <p:cNvSpPr>
                  <a:spLocks noChangeArrowheads="1"/>
                </p:cNvSpPr>
                <p:nvPr/>
              </p:nvSpPr>
              <p:spPr bwMode="auto">
                <a:xfrm>
                  <a:off x="5341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1" name="Line 344"/>
                <p:cNvSpPr>
                  <a:spLocks noChangeShapeType="1"/>
                </p:cNvSpPr>
                <p:nvPr/>
              </p:nvSpPr>
              <p:spPr bwMode="auto">
                <a:xfrm>
                  <a:off x="534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2" name="Rectangle 345"/>
                <p:cNvSpPr>
                  <a:spLocks noChangeArrowheads="1"/>
                </p:cNvSpPr>
                <p:nvPr/>
              </p:nvSpPr>
              <p:spPr bwMode="auto">
                <a:xfrm>
                  <a:off x="598" y="3341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經濟成長模式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93" name="Rectangle 346"/>
                <p:cNvSpPr>
                  <a:spLocks noChangeArrowheads="1"/>
                </p:cNvSpPr>
                <p:nvPr/>
              </p:nvSpPr>
              <p:spPr bwMode="auto">
                <a:xfrm>
                  <a:off x="2220" y="334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循環週期性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4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46" y="334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長期持續成長性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5" name="Rectangle 348"/>
                <p:cNvSpPr>
                  <a:spLocks noChangeArrowheads="1"/>
                </p:cNvSpPr>
                <p:nvPr/>
              </p:nvSpPr>
              <p:spPr bwMode="auto">
                <a:xfrm>
                  <a:off x="4770" y="3323"/>
                  <a:ext cx="42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 (Key)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6" name="Rectangle 349"/>
                <p:cNvSpPr>
                  <a:spLocks noChangeArrowheads="1"/>
                </p:cNvSpPr>
                <p:nvPr/>
              </p:nvSpPr>
              <p:spPr bwMode="auto">
                <a:xfrm>
                  <a:off x="442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7" name="Line 350"/>
                <p:cNvSpPr>
                  <a:spLocks noChangeShapeType="1"/>
                </p:cNvSpPr>
                <p:nvPr/>
              </p:nvSpPr>
              <p:spPr bwMode="auto">
                <a:xfrm>
                  <a:off x="442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8" name="Rectangle 351"/>
                <p:cNvSpPr>
                  <a:spLocks noChangeArrowheads="1"/>
                </p:cNvSpPr>
                <p:nvPr/>
              </p:nvSpPr>
              <p:spPr bwMode="auto">
                <a:xfrm>
                  <a:off x="453" y="331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9" name="Line 352"/>
                <p:cNvSpPr>
                  <a:spLocks noChangeShapeType="1"/>
                </p:cNvSpPr>
                <p:nvPr/>
              </p:nvSpPr>
              <p:spPr bwMode="auto">
                <a:xfrm>
                  <a:off x="453" y="33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0" name="Rectangle 353"/>
                <p:cNvSpPr>
                  <a:spLocks noChangeArrowheads="1"/>
                </p:cNvSpPr>
                <p:nvPr/>
              </p:nvSpPr>
              <p:spPr bwMode="auto">
                <a:xfrm>
                  <a:off x="1711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1" name="Line 354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2" name="Line 355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3" name="Rectangle 356"/>
                <p:cNvSpPr>
                  <a:spLocks noChangeArrowheads="1"/>
                </p:cNvSpPr>
                <p:nvPr/>
              </p:nvSpPr>
              <p:spPr bwMode="auto">
                <a:xfrm>
                  <a:off x="1717" y="331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4" name="Line 357"/>
                <p:cNvSpPr>
                  <a:spLocks noChangeShapeType="1"/>
                </p:cNvSpPr>
                <p:nvPr/>
              </p:nvSpPr>
              <p:spPr bwMode="auto">
                <a:xfrm>
                  <a:off x="1717" y="33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5" name="Rectangle 358"/>
                <p:cNvSpPr>
                  <a:spLocks noChangeArrowheads="1"/>
                </p:cNvSpPr>
                <p:nvPr/>
              </p:nvSpPr>
              <p:spPr bwMode="auto">
                <a:xfrm>
                  <a:off x="3527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6" name="Line 359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7" name="Line 360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8" name="Rectangle 361"/>
                <p:cNvSpPr>
                  <a:spLocks noChangeArrowheads="1"/>
                </p:cNvSpPr>
                <p:nvPr/>
              </p:nvSpPr>
              <p:spPr bwMode="auto">
                <a:xfrm>
                  <a:off x="3533" y="331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9" name="Line 362"/>
                <p:cNvSpPr>
                  <a:spLocks noChangeShapeType="1"/>
                </p:cNvSpPr>
                <p:nvPr/>
              </p:nvSpPr>
              <p:spPr bwMode="auto">
                <a:xfrm>
                  <a:off x="3533" y="33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0" name="Rectangle 363"/>
                <p:cNvSpPr>
                  <a:spLocks noChangeArrowheads="1"/>
                </p:cNvSpPr>
                <p:nvPr/>
              </p:nvSpPr>
              <p:spPr bwMode="auto">
                <a:xfrm>
                  <a:off x="5341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1" name="Line 364"/>
                <p:cNvSpPr>
                  <a:spLocks noChangeShapeType="1"/>
                </p:cNvSpPr>
                <p:nvPr/>
              </p:nvSpPr>
              <p:spPr bwMode="auto">
                <a:xfrm>
                  <a:off x="5341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2" name="Rectangle 365"/>
                <p:cNvSpPr>
                  <a:spLocks noChangeArrowheads="1"/>
                </p:cNvSpPr>
                <p:nvPr/>
              </p:nvSpPr>
              <p:spPr bwMode="auto">
                <a:xfrm>
                  <a:off x="442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3" name="Line 366"/>
                <p:cNvSpPr>
                  <a:spLocks noChangeShapeType="1"/>
                </p:cNvSpPr>
                <p:nvPr/>
              </p:nvSpPr>
              <p:spPr bwMode="auto">
                <a:xfrm>
                  <a:off x="442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4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1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5" name="Line 368"/>
                <p:cNvSpPr>
                  <a:spLocks noChangeShapeType="1"/>
                </p:cNvSpPr>
                <p:nvPr/>
              </p:nvSpPr>
              <p:spPr bwMode="auto">
                <a:xfrm>
                  <a:off x="171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6" name="Rectangle 369"/>
                <p:cNvSpPr>
                  <a:spLocks noChangeArrowheads="1"/>
                </p:cNvSpPr>
                <p:nvPr/>
              </p:nvSpPr>
              <p:spPr bwMode="auto">
                <a:xfrm>
                  <a:off x="3527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7" name="Line 370"/>
                <p:cNvSpPr>
                  <a:spLocks noChangeShapeType="1"/>
                </p:cNvSpPr>
                <p:nvPr/>
              </p:nvSpPr>
              <p:spPr bwMode="auto">
                <a:xfrm>
                  <a:off x="3527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8" name="Rectangle 371"/>
                <p:cNvSpPr>
                  <a:spLocks noChangeArrowheads="1"/>
                </p:cNvSpPr>
                <p:nvPr/>
              </p:nvSpPr>
              <p:spPr bwMode="auto">
                <a:xfrm>
                  <a:off x="5341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9" name="Line 372"/>
                <p:cNvSpPr>
                  <a:spLocks noChangeShapeType="1"/>
                </p:cNvSpPr>
                <p:nvPr/>
              </p:nvSpPr>
              <p:spPr bwMode="auto">
                <a:xfrm>
                  <a:off x="534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0" name="Rectangle 373"/>
                <p:cNvSpPr>
                  <a:spLocks noChangeArrowheads="1"/>
                </p:cNvSpPr>
                <p:nvPr/>
              </p:nvSpPr>
              <p:spPr bwMode="auto">
                <a:xfrm>
                  <a:off x="759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基礎建設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21" name="Rectangle 374"/>
                <p:cNvSpPr>
                  <a:spLocks noChangeArrowheads="1"/>
                </p:cNvSpPr>
                <p:nvPr/>
              </p:nvSpPr>
              <p:spPr bwMode="auto">
                <a:xfrm>
                  <a:off x="2060" y="358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公路鐵路航空網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2" name="Rectangle 375"/>
                <p:cNvSpPr>
                  <a:spLocks noChangeArrowheads="1"/>
                </p:cNvSpPr>
                <p:nvPr/>
              </p:nvSpPr>
              <p:spPr bwMode="auto">
                <a:xfrm>
                  <a:off x="3716" y="358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高速資訊網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3" name="Rectangle 376"/>
                <p:cNvSpPr>
                  <a:spLocks noChangeArrowheads="1"/>
                </p:cNvSpPr>
                <p:nvPr/>
              </p:nvSpPr>
              <p:spPr bwMode="auto">
                <a:xfrm>
                  <a:off x="4518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4" name="Rectangle 377"/>
                <p:cNvSpPr>
                  <a:spLocks noChangeArrowheads="1"/>
                </p:cNvSpPr>
                <p:nvPr/>
              </p:nvSpPr>
              <p:spPr bwMode="auto">
                <a:xfrm>
                  <a:off x="442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5" name="Line 378"/>
                <p:cNvSpPr>
                  <a:spLocks noChangeShapeType="1"/>
                </p:cNvSpPr>
                <p:nvPr/>
              </p:nvSpPr>
              <p:spPr bwMode="auto">
                <a:xfrm>
                  <a:off x="442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6" name="Rectangle 379"/>
                <p:cNvSpPr>
                  <a:spLocks noChangeArrowheads="1"/>
                </p:cNvSpPr>
                <p:nvPr/>
              </p:nvSpPr>
              <p:spPr bwMode="auto">
                <a:xfrm>
                  <a:off x="453" y="355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7" name="Line 380"/>
                <p:cNvSpPr>
                  <a:spLocks noChangeShapeType="1"/>
                </p:cNvSpPr>
                <p:nvPr/>
              </p:nvSpPr>
              <p:spPr bwMode="auto">
                <a:xfrm>
                  <a:off x="453" y="35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8" name="Rectangle 381"/>
                <p:cNvSpPr>
                  <a:spLocks noChangeArrowheads="1"/>
                </p:cNvSpPr>
                <p:nvPr/>
              </p:nvSpPr>
              <p:spPr bwMode="auto">
                <a:xfrm>
                  <a:off x="1711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9" name="Line 382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0" name="Line 383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1" name="Rectangle 384"/>
                <p:cNvSpPr>
                  <a:spLocks noChangeArrowheads="1"/>
                </p:cNvSpPr>
                <p:nvPr/>
              </p:nvSpPr>
              <p:spPr bwMode="auto">
                <a:xfrm>
                  <a:off x="1717" y="355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2" name="Line 385"/>
                <p:cNvSpPr>
                  <a:spLocks noChangeShapeType="1"/>
                </p:cNvSpPr>
                <p:nvPr/>
              </p:nvSpPr>
              <p:spPr bwMode="auto">
                <a:xfrm>
                  <a:off x="1717" y="35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3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27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4" name="Line 387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5" name="Line 388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6" name="Rectangle 389"/>
                <p:cNvSpPr>
                  <a:spLocks noChangeArrowheads="1"/>
                </p:cNvSpPr>
                <p:nvPr/>
              </p:nvSpPr>
              <p:spPr bwMode="auto">
                <a:xfrm>
                  <a:off x="3533" y="355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7" name="Line 390"/>
                <p:cNvSpPr>
                  <a:spLocks noChangeShapeType="1"/>
                </p:cNvSpPr>
                <p:nvPr/>
              </p:nvSpPr>
              <p:spPr bwMode="auto">
                <a:xfrm>
                  <a:off x="3533" y="35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8" name="Rectangle 391"/>
                <p:cNvSpPr>
                  <a:spLocks noChangeArrowheads="1"/>
                </p:cNvSpPr>
                <p:nvPr/>
              </p:nvSpPr>
              <p:spPr bwMode="auto">
                <a:xfrm>
                  <a:off x="5341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9" name="Line 392"/>
                <p:cNvSpPr>
                  <a:spLocks noChangeShapeType="1"/>
                </p:cNvSpPr>
                <p:nvPr/>
              </p:nvSpPr>
              <p:spPr bwMode="auto">
                <a:xfrm>
                  <a:off x="5341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0" name="Rectangle 393"/>
                <p:cNvSpPr>
                  <a:spLocks noChangeArrowheads="1"/>
                </p:cNvSpPr>
                <p:nvPr/>
              </p:nvSpPr>
              <p:spPr bwMode="auto">
                <a:xfrm>
                  <a:off x="442" y="355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1" name="Line 394"/>
                <p:cNvSpPr>
                  <a:spLocks noChangeShapeType="1"/>
                </p:cNvSpPr>
                <p:nvPr/>
              </p:nvSpPr>
              <p:spPr bwMode="auto">
                <a:xfrm>
                  <a:off x="442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2" name="Rectangle 395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3" name="Line 396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4" name="Line 397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5" name="Rectangle 398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6" name="Line 399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7" name="Line 400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8" name="Rectangle 401"/>
                <p:cNvSpPr>
                  <a:spLocks noChangeArrowheads="1"/>
                </p:cNvSpPr>
                <p:nvPr/>
              </p:nvSpPr>
              <p:spPr bwMode="auto">
                <a:xfrm>
                  <a:off x="453" y="3792"/>
                  <a:ext cx="1258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9" name="Line 402"/>
                <p:cNvSpPr>
                  <a:spLocks noChangeShapeType="1"/>
                </p:cNvSpPr>
                <p:nvPr/>
              </p:nvSpPr>
              <p:spPr bwMode="auto">
                <a:xfrm>
                  <a:off x="453" y="37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0" name="Rectangle 403"/>
                <p:cNvSpPr>
                  <a:spLocks noChangeArrowheads="1"/>
                </p:cNvSpPr>
                <p:nvPr/>
              </p:nvSpPr>
              <p:spPr bwMode="auto">
                <a:xfrm>
                  <a:off x="1711" y="355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1" name="Line 404"/>
                <p:cNvSpPr>
                  <a:spLocks noChangeShapeType="1"/>
                </p:cNvSpPr>
                <p:nvPr/>
              </p:nvSpPr>
              <p:spPr bwMode="auto">
                <a:xfrm>
                  <a:off x="1711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2" name="Rectangle 405"/>
                <p:cNvSpPr>
                  <a:spLocks noChangeArrowheads="1"/>
                </p:cNvSpPr>
                <p:nvPr/>
              </p:nvSpPr>
              <p:spPr bwMode="auto">
                <a:xfrm>
                  <a:off x="1711" y="3792"/>
                  <a:ext cx="12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52235" name="Line 406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6" name="Line 407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7" name="Rectangle 408"/>
              <p:cNvSpPr>
                <a:spLocks noChangeArrowheads="1"/>
              </p:cNvSpPr>
              <p:nvPr/>
            </p:nvSpPr>
            <p:spPr bwMode="auto">
              <a:xfrm>
                <a:off x="1723" y="4021"/>
                <a:ext cx="1804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8" name="Line 409"/>
              <p:cNvSpPr>
                <a:spLocks noChangeShapeType="1"/>
              </p:cNvSpPr>
              <p:nvPr/>
            </p:nvSpPr>
            <p:spPr bwMode="auto">
              <a:xfrm>
                <a:off x="1723" y="4021"/>
                <a:ext cx="180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9" name="Line 410"/>
              <p:cNvSpPr>
                <a:spLocks noChangeShapeType="1"/>
              </p:cNvSpPr>
              <p:nvPr/>
            </p:nvSpPr>
            <p:spPr bwMode="auto">
              <a:xfrm>
                <a:off x="3527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0" name="Rectangle 411"/>
              <p:cNvSpPr>
                <a:spLocks noChangeArrowheads="1"/>
              </p:cNvSpPr>
              <p:nvPr/>
            </p:nvSpPr>
            <p:spPr bwMode="auto">
              <a:xfrm>
                <a:off x="3527" y="4021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1" name="Line 412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2" name="Line 413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3" name="Rectangle 414"/>
              <p:cNvSpPr>
                <a:spLocks noChangeArrowheads="1"/>
              </p:cNvSpPr>
              <p:nvPr/>
            </p:nvSpPr>
            <p:spPr bwMode="auto">
              <a:xfrm>
                <a:off x="3539" y="4021"/>
                <a:ext cx="180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4" name="Line 415"/>
              <p:cNvSpPr>
                <a:spLocks noChangeShapeType="1"/>
              </p:cNvSpPr>
              <p:nvPr/>
            </p:nvSpPr>
            <p:spPr bwMode="auto">
              <a:xfrm>
                <a:off x="3539" y="4021"/>
                <a:ext cx="180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5" name="Rectangle 416"/>
              <p:cNvSpPr>
                <a:spLocks noChangeArrowheads="1"/>
              </p:cNvSpPr>
              <p:nvPr/>
            </p:nvSpPr>
            <p:spPr bwMode="auto">
              <a:xfrm>
                <a:off x="5341" y="3786"/>
                <a:ext cx="11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6" name="Line 417"/>
              <p:cNvSpPr>
                <a:spLocks noChangeShapeType="1"/>
              </p:cNvSpPr>
              <p:nvPr/>
            </p:nvSpPr>
            <p:spPr bwMode="auto">
              <a:xfrm>
                <a:off x="5341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7" name="Rectangle 418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8" name="Line 419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9" name="Line 420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0" name="Rectangle 421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1" name="Line 422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2" name="Line 423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597864" name="Rectangle 4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新經濟特質比較</a:t>
            </a:r>
          </a:p>
        </p:txBody>
      </p:sp>
      <p:pic>
        <p:nvPicPr>
          <p:cNvPr id="52230" name="Picture 427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88913"/>
            <a:ext cx="127635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7</TotalTime>
  <Words>152</Words>
  <Application>Microsoft Office PowerPoint</Application>
  <PresentationFormat>如螢幕大小 (4:3)</PresentationFormat>
  <Paragraphs>74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知識經濟時代的生產要素</vt:lpstr>
      <vt:lpstr>何謂知識經濟？</vt:lpstr>
      <vt:lpstr>新經濟特質比較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知識經濟時代的生產要素</dc:title>
  <dc:creator>Your User Name</dc:creator>
  <cp:lastModifiedBy>Your User Name</cp:lastModifiedBy>
  <cp:revision>2</cp:revision>
  <dcterms:created xsi:type="dcterms:W3CDTF">2010-07-13T09:33:29Z</dcterms:created>
  <dcterms:modified xsi:type="dcterms:W3CDTF">2011-04-30T14:33:36Z</dcterms:modified>
</cp:coreProperties>
</file>